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4660"/>
  </p:normalViewPr>
  <p:slideViewPr>
    <p:cSldViewPr>
      <p:cViewPr varScale="1">
        <p:scale>
          <a:sx n="91" d="100"/>
          <a:sy n="91" d="100"/>
        </p:scale>
        <p:origin x="-2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ocio\AppData\Local\Microsoft\Windows\Temporary%20Internet%20Files\Content.IE5\QYKWIOIU\River%5b1%5d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youtube.com/v/0cAbwV7uK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youtube.com/v/klXlepVrYy8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5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buNone/>
            </a:pPr>
            <a:r>
              <a:rPr lang="es" dirty="0"/>
              <a:t> Las miradas de Jesús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785918" y="3929072"/>
            <a:ext cx="7358082" cy="4990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b="1" dirty="0">
                <a:solidFill>
                  <a:srgbClr val="FF9900"/>
                </a:solidFill>
              </a:rPr>
              <a:t>LAS CUATRO CHICAS DEL SAGRADO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772250" y="0"/>
            <a:ext cx="1371750" cy="1159800"/>
          </a:xfrm>
          <a:prstGeom prst="rect">
            <a:avLst/>
          </a:prstGeom>
        </p:spPr>
      </p:pic>
      <p:pic>
        <p:nvPicPr>
          <p:cNvPr id="26" name="Shape 2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3443950"/>
            <a:ext cx="1777199" cy="1699549"/>
          </a:xfrm>
          <a:prstGeom prst="rect">
            <a:avLst/>
          </a:prstGeom>
        </p:spPr>
      </p:pic>
      <p:pic>
        <p:nvPicPr>
          <p:cNvPr id="6" name="River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4282" y="28575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411400"/>
            <a:ext cx="8219100" cy="448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sz="3200" b="1" dirty="0">
                <a:solidFill>
                  <a:srgbClr val="00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Dios te ha dado esta vida porque eres lo suficientemente fuerte para vivirla</a:t>
            </a:r>
          </a:p>
          <a:p>
            <a:endParaRPr/>
          </a:p>
          <a:p>
            <a:pPr lvl="0" rtl="0">
              <a:lnSpc>
                <a:spcPct val="100000"/>
              </a:lnSpc>
              <a:spcBef>
                <a:spcPts val="400"/>
              </a:spcBef>
              <a:spcAft>
                <a:spcPts val="900"/>
              </a:spcAft>
              <a:buNone/>
            </a:pPr>
            <a:r>
              <a:rPr lang="es" sz="3200" b="1" dirty="0">
                <a:solidFill>
                  <a:srgbClr val="FF0000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Pon a Dios primero y nunca perderás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es" sz="3200" b="1" dirty="0" smtClean="0">
                <a:solidFill>
                  <a:srgbClr val="FF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 A </a:t>
            </a:r>
            <a:r>
              <a:rPr lang="es" sz="3200" b="1" dirty="0">
                <a:solidFill>
                  <a:srgbClr val="FF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veces ganas y otras aprendes </a:t>
            </a:r>
            <a:r>
              <a:rPr lang="es" sz="3200" b="1" dirty="0" smtClean="0">
                <a:solidFill>
                  <a:srgbClr val="FF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pero nunca </a:t>
            </a:r>
            <a:r>
              <a:rPr lang="es" sz="3200" b="1" dirty="0">
                <a:solidFill>
                  <a:srgbClr val="FF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pierdes.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572264" y="2500312"/>
            <a:ext cx="2272648" cy="1398136"/>
          </a:xfrm>
          <a:prstGeom prst="rect">
            <a:avLst/>
          </a:prstGeom>
        </p:spPr>
      </p:pic>
    </p:spTree>
  </p:cSld>
  <p:clrMapOvr>
    <a:masterClrMapping/>
  </p:clrMapOvr>
  <p:transition spd="slow" advTm="2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sz="4000" dirty="0">
                <a:solidFill>
                  <a:srgbClr val="00FF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Las distintas miradas de JESÚS</a:t>
            </a:r>
          </a:p>
        </p:txBody>
      </p:sp>
      <p:sp>
        <p:nvSpPr>
          <p:cNvPr id="112" name="Shape 112"/>
          <p:cNvSpPr/>
          <p:nvPr/>
        </p:nvSpPr>
        <p:spPr>
          <a:xfrm rot="-275658">
            <a:off x="75629" y="1117384"/>
            <a:ext cx="2689140" cy="1990931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857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s" b="1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Jesús miró a Zaqueo con una mirada de apoyo para que cambiara y con una mirada hacia su interior para que se arrepintiera.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34002">
            <a:off x="2386799" y="2523629"/>
            <a:ext cx="1902602" cy="2514841"/>
          </a:xfrm>
          <a:prstGeom prst="rect">
            <a:avLst/>
          </a:prstGeom>
        </p:spPr>
      </p:pic>
      <p:sp>
        <p:nvSpPr>
          <p:cNvPr id="114" name="Shape 114"/>
          <p:cNvSpPr/>
          <p:nvPr/>
        </p:nvSpPr>
        <p:spPr>
          <a:xfrm rot="233947">
            <a:off x="4998464" y="1068034"/>
            <a:ext cx="3193932" cy="1931944"/>
          </a:xfrm>
          <a:prstGeom prst="cloud">
            <a:avLst/>
          </a:prstGeom>
          <a:solidFill>
            <a:srgbClr val="D9D2E9"/>
          </a:solidFill>
          <a:ln w="28575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>
                <a:solidFill>
                  <a:srgbClr val="9900FF"/>
                </a:solidFill>
              </a:rPr>
              <a:t>Jesús mira a una pecadora a punto de ser apedreada con una mirada de empatía y   compasión hacia ella y la salva perdonándola sus pecados.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01425" y="2867075"/>
            <a:ext cx="3035275" cy="2021799"/>
          </a:xfrm>
          <a:prstGeom prst="rect">
            <a:avLst/>
          </a:prstGeom>
        </p:spPr>
      </p:pic>
      <p:pic>
        <p:nvPicPr>
          <p:cNvPr id="116" name="Shape 11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723875" y="3643325"/>
            <a:ext cx="2331875" cy="1456949"/>
          </a:xfrm>
          <a:prstGeom prst="rect">
            <a:avLst/>
          </a:prstGeom>
        </p:spPr>
      </p:pic>
    </p:spTree>
  </p:cSld>
  <p:clrMapOvr>
    <a:masterClrMapping/>
  </p:clrMapOvr>
  <p:transition spd="slow" advTm="2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 sz="4000" dirty="0">
                <a:solidFill>
                  <a:srgbClr val="00FF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Las distintas miradas de JESÚS</a:t>
            </a:r>
          </a:p>
        </p:txBody>
      </p:sp>
      <p:sp>
        <p:nvSpPr>
          <p:cNvPr id="122" name="Shape 122"/>
          <p:cNvSpPr/>
          <p:nvPr/>
        </p:nvSpPr>
        <p:spPr>
          <a:xfrm rot="-594265">
            <a:off x="305272" y="1127687"/>
            <a:ext cx="2288304" cy="2704573"/>
          </a:xfrm>
          <a:prstGeom prst="heart">
            <a:avLst/>
          </a:prstGeom>
          <a:solidFill>
            <a:srgbClr val="EA99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sz="1600" b="1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Jesús </a:t>
            </a:r>
          </a:p>
          <a:p>
            <a:pPr lvl="0" rtl="0">
              <a:buNone/>
            </a:pPr>
            <a:r>
              <a:rPr lang="es" sz="1600" b="1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mira con compasión a la anciana que echa todo lo que      tiene en</a:t>
            </a:r>
          </a:p>
          <a:p>
            <a:pPr lvl="0" rtl="0">
              <a:buNone/>
            </a:pPr>
            <a:r>
              <a:rPr lang="es" sz="1600" b="1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el pozo.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63999">
            <a:off x="2142449" y="2885124"/>
            <a:ext cx="2623726" cy="1966625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 rot="-546503">
            <a:off x="4651144" y="1005835"/>
            <a:ext cx="3073859" cy="183142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AD1DC"/>
          </a:solidFill>
          <a:ln w="28575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sz="1500" b="1" dirty="0">
                <a:solidFill>
                  <a:srgbClr val="FF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Jesús miró a Juan con una mirada de agradecimiento ya que le acompañó hasta su muerte y  Juan con una mirada apenada por su dolor. Nos ofreció a María como Madre.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215996">
            <a:off x="6842615" y="2672370"/>
            <a:ext cx="1982593" cy="2392133"/>
          </a:xfrm>
          <a:prstGeom prst="rect">
            <a:avLst/>
          </a:prstGeom>
        </p:spPr>
      </p:pic>
    </p:spTree>
  </p:cSld>
  <p:clrMapOvr>
    <a:masterClrMapping/>
  </p:clrMapOvr>
  <p:transition spd="slow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94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sz="4000" dirty="0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Las distintas miradas de JESÚS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04000">
            <a:off x="2191487" y="1126537"/>
            <a:ext cx="1744575" cy="2532875"/>
          </a:xfrm>
          <a:prstGeom prst="rect">
            <a:avLst/>
          </a:prstGeom>
        </p:spPr>
      </p:pic>
      <p:sp>
        <p:nvSpPr>
          <p:cNvPr id="132" name="Shape 132"/>
          <p:cNvSpPr/>
          <p:nvPr/>
        </p:nvSpPr>
        <p:spPr>
          <a:xfrm rot="-132117">
            <a:off x="58838" y="1324170"/>
            <a:ext cx="2053516" cy="3102187"/>
          </a:xfrm>
          <a:prstGeom prst="verticalScroll">
            <a:avLst>
              <a:gd name="adj" fmla="val 12500"/>
            </a:avLst>
          </a:prstGeom>
          <a:solidFill>
            <a:srgbClr val="F6B26B"/>
          </a:solidFill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s" sz="1500" b="1" dirty="0">
                <a:solidFill>
                  <a:srgbClr val="783F04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Jesús mira a Pedro con una mirada hacia su interior para que se arrepintiera por haberle negado tres veces.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288000">
            <a:off x="1815430" y="3230572"/>
            <a:ext cx="2657339" cy="178040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>
            <a:off x="4122350" y="976175"/>
            <a:ext cx="2508599" cy="2631900"/>
          </a:xfrm>
          <a:prstGeom prst="star4">
            <a:avLst>
              <a:gd name="adj" fmla="val 50000"/>
            </a:avLst>
          </a:prstGeom>
          <a:solidFill>
            <a:srgbClr val="93C47D"/>
          </a:solidFill>
          <a:ln w="28575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s" sz="1300" b="1" dirty="0">
                <a:solidFill>
                  <a:srgbClr val="38761D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Jesús mira a la samaritana con una mirada de ayuda y con una mirada de respeto e igualdad, ya que él era judío y ella samaritana, dando a entender que todos somos iguales.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551999">
            <a:off x="6408399" y="3049150"/>
            <a:ext cx="2508599" cy="1881441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96000">
            <a:off x="6312724" y="1301050"/>
            <a:ext cx="2699950" cy="1733374"/>
          </a:xfrm>
          <a:prstGeom prst="rect">
            <a:avLst/>
          </a:prstGeom>
        </p:spPr>
      </p:pic>
    </p:spTree>
  </p:cSld>
  <p:clrMapOvr>
    <a:masterClrMapping/>
  </p:clrMapOvr>
  <p:transition spd="slow" advTm="2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2" grpId="0" animBg="1"/>
      <p:bldP spid="1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681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sz="4000" dirty="0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Las distintas miradas de JESÚS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35425" y="1113825"/>
            <a:ext cx="3003325" cy="3723349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264750" y="1222850"/>
            <a:ext cx="3580275" cy="3000375"/>
          </a:xfrm>
          <a:prstGeom prst="flowChartInternalStorage">
            <a:avLst/>
          </a:prstGeom>
          <a:solidFill>
            <a:srgbClr val="DD7E6B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sz="1700" dirty="0">
                <a:solidFill>
                  <a:srgbClr val="9800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Jesús miraba a los niños con una mirada de amor y ternura. Todas las personas se sorprendían al verle. Él les decía:</a:t>
            </a:r>
          </a:p>
          <a:p>
            <a:endParaRPr/>
          </a:p>
          <a:p>
            <a:pPr>
              <a:buNone/>
            </a:pPr>
            <a:r>
              <a:rPr lang="es" sz="2000" b="1" dirty="0">
                <a:solidFill>
                  <a:srgbClr val="980000"/>
                </a:solidFill>
              </a:rPr>
              <a:t>‘’DEJAD QUE LOS NIÑOS SE ACERQUEN          A MÍ’’</a:t>
            </a:r>
          </a:p>
        </p:txBody>
      </p:sp>
      <p:sp>
        <p:nvSpPr>
          <p:cNvPr id="144" name="Shape 144"/>
          <p:cNvSpPr/>
          <p:nvPr/>
        </p:nvSpPr>
        <p:spPr>
          <a:xfrm>
            <a:off x="2165600" y="3765575"/>
            <a:ext cx="2180699" cy="107159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857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s" b="1" dirty="0">
                <a:solidFill>
                  <a:srgbClr val="0000FF"/>
                </a:solidFill>
              </a:rPr>
              <a:t>Jesús y los niños</a:t>
            </a:r>
          </a:p>
        </p:txBody>
      </p:sp>
    </p:spTree>
  </p:cSld>
  <p:clrMapOvr>
    <a:masterClrMapping/>
  </p:clrMapOvr>
  <p:transition spd="slow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3" grpId="0" animBg="1"/>
      <p:bldP spid="1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>
            <a:hlinkClick r:id="rId4"/>
          </p:cNvPr>
          <p:cNvSpPr/>
          <p:nvPr/>
        </p:nvSpPr>
        <p:spPr>
          <a:xfrm>
            <a:off x="1861775" y="2117800"/>
            <a:ext cx="3789249" cy="28419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621575" y="2743190"/>
            <a:ext cx="7772400" cy="784799"/>
          </a:xfrm>
          <a:prstGeom prst="rect">
            <a:avLst/>
          </a:prstGeom>
          <a:ln w="952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" sz="4000" b="1" dirty="0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Las cuatro chicas del sagrado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422075" y="1159802"/>
            <a:ext cx="7971899" cy="158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s" sz="8000" dirty="0">
                <a:latin typeface="Lobster"/>
                <a:ea typeface="Lobster"/>
                <a:cs typeface="Lobster"/>
                <a:sym typeface="Lobster"/>
              </a:rPr>
              <a:t>FIN….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72250" y="0"/>
            <a:ext cx="1371750" cy="1159800"/>
          </a:xfrm>
          <a:prstGeom prst="rect">
            <a:avLst/>
          </a:prstGeom>
        </p:spPr>
      </p:pic>
      <p:pic>
        <p:nvPicPr>
          <p:cNvPr id="157" name="Shape 1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3673975"/>
            <a:ext cx="1536671" cy="1469524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 animBg="1"/>
      <p:bldP spid="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1811275" y="3473250"/>
            <a:ext cx="116099" cy="9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9775" y="500075"/>
            <a:ext cx="1899900" cy="1536000"/>
          </a:xfrm>
          <a:prstGeom prst="heart">
            <a:avLst/>
          </a:prstGeom>
          <a:solidFill>
            <a:schemeClr val="lt2"/>
          </a:solidFill>
          <a:ln w="762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s" sz="1800"/>
              <a:t>MIRADA DE </a:t>
            </a:r>
            <a:r>
              <a:rPr lang="es" sz="2200"/>
              <a:t>AMOR</a:t>
            </a:r>
          </a:p>
        </p:txBody>
      </p:sp>
      <p:sp>
        <p:nvSpPr>
          <p:cNvPr id="33" name="Shape 33"/>
          <p:cNvSpPr/>
          <p:nvPr/>
        </p:nvSpPr>
        <p:spPr>
          <a:xfrm>
            <a:off x="309575" y="3473275"/>
            <a:ext cx="1773299" cy="1402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s" b="1" dirty="0"/>
              <a:t>
</a:t>
            </a:r>
          </a:p>
          <a:p>
            <a:pPr lvl="0" algn="ctr" rtl="0">
              <a:buNone/>
            </a:pPr>
            <a:r>
              <a:rPr lang="es" b="1" dirty="0"/>
              <a:t>MIRADA DE</a:t>
            </a:r>
          </a:p>
          <a:p>
            <a:endParaRPr b="1"/>
          </a:p>
          <a:p>
            <a:pPr algn="ctr">
              <a:buNone/>
            </a:pPr>
            <a:r>
              <a:rPr lang="es" b="1" dirty="0"/>
              <a:t> FELICIDAD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77675" y="356950"/>
            <a:ext cx="63171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 dirty="0">
                <a:solidFill>
                  <a:srgbClr val="FFFF00"/>
                </a:solidFill>
              </a:rPr>
              <a:t>Tipos de Miradas</a:t>
            </a:r>
          </a:p>
        </p:txBody>
      </p:sp>
      <p:sp>
        <p:nvSpPr>
          <p:cNvPr id="35" name="Shape 35"/>
          <p:cNvSpPr/>
          <p:nvPr/>
        </p:nvSpPr>
        <p:spPr>
          <a:xfrm>
            <a:off x="4375" y="2012250"/>
            <a:ext cx="3329399" cy="140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b="1" dirty="0"/>
              <a:t>MIRADA DE COMPASIÓN</a:t>
            </a:r>
          </a:p>
        </p:txBody>
      </p:sp>
      <p:sp>
        <p:nvSpPr>
          <p:cNvPr id="36" name="Shape 36"/>
          <p:cNvSpPr/>
          <p:nvPr/>
        </p:nvSpPr>
        <p:spPr>
          <a:xfrm>
            <a:off x="6190875" y="2637500"/>
            <a:ext cx="2570400" cy="1956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76200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b="1" dirty="0"/>
              <a:t>    MIRADA DE </a:t>
            </a:r>
          </a:p>
          <a:p>
            <a:endParaRPr b="1"/>
          </a:p>
          <a:p>
            <a:pPr>
              <a:buNone/>
            </a:pPr>
            <a:r>
              <a:rPr lang="es" b="1" dirty="0"/>
              <a:t>   REFLEXIÓN</a:t>
            </a:r>
          </a:p>
        </p:txBody>
      </p:sp>
      <p:sp>
        <p:nvSpPr>
          <p:cNvPr id="37" name="Shape 37"/>
          <p:cNvSpPr/>
          <p:nvPr/>
        </p:nvSpPr>
        <p:spPr>
          <a:xfrm>
            <a:off x="6190850" y="158025"/>
            <a:ext cx="2798700" cy="22482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762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s" b="1" dirty="0"/>
              <a:t>MIRADA DE ILUSIÓN</a:t>
            </a:r>
          </a:p>
        </p:txBody>
      </p:sp>
      <p:sp>
        <p:nvSpPr>
          <p:cNvPr id="38" name="Shape 38"/>
          <p:cNvSpPr/>
          <p:nvPr/>
        </p:nvSpPr>
        <p:spPr>
          <a:xfrm>
            <a:off x="3684725" y="1840550"/>
            <a:ext cx="2027400" cy="2319599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762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s" b="1" dirty="0"/>
              <a:t>
</a:t>
            </a:r>
            <a:r>
              <a:rPr lang="es" sz="1600" b="1" dirty="0"/>
              <a:t>MIRADA </a:t>
            </a:r>
          </a:p>
          <a:p>
            <a:pPr lvl="0" rtl="0">
              <a:buNone/>
            </a:pPr>
            <a:r>
              <a:rPr lang="es" sz="1600" b="1" dirty="0"/>
              <a:t>     DE</a:t>
            </a:r>
          </a:p>
          <a:p>
            <a:pPr>
              <a:buNone/>
            </a:pPr>
            <a:r>
              <a:rPr lang="es" sz="1600" b="1" dirty="0"/>
              <a:t> ESPERANZA</a:t>
            </a:r>
          </a:p>
        </p:txBody>
      </p:sp>
    </p:spTree>
  </p:cSld>
  <p:clrMapOvr>
    <a:masterClrMapping/>
  </p:clrMapOvr>
  <p:transition spd="slow" advTm="12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79425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sz="6000" dirty="0">
                <a:solidFill>
                  <a:srgbClr val="3C78D8"/>
                </a:solidFill>
                <a:latin typeface="Crafty Girls"/>
                <a:ea typeface="Crafty Girls"/>
                <a:cs typeface="Crafty Girls"/>
                <a:sym typeface="Crafty Girls"/>
              </a:rPr>
              <a:t>AMOR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29520" y="214296"/>
            <a:ext cx="1571603" cy="1643074"/>
          </a:xfrm>
          <a:prstGeom prst="rect">
            <a:avLst/>
          </a:prstGeom>
        </p:spPr>
      </p:pic>
      <p:sp>
        <p:nvSpPr>
          <p:cNvPr id="45" name="Shape 45"/>
          <p:cNvSpPr txBox="1"/>
          <p:nvPr/>
        </p:nvSpPr>
        <p:spPr>
          <a:xfrm>
            <a:off x="53550" y="496975"/>
            <a:ext cx="28065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" sz="2200" dirty="0">
                <a:latin typeface="Pacifico"/>
                <a:ea typeface="Pacifico"/>
                <a:cs typeface="Pacifico"/>
                <a:sym typeface="Pacifico"/>
              </a:rPr>
              <a:t>TU CORAZÓN ES LIBRE, TEN EL CORAJE DE SEGUIRLO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6377875" y="2543925"/>
            <a:ext cx="2456399" cy="177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" sz="2200" dirty="0">
                <a:solidFill>
                  <a:srgbClr val="0000FF"/>
                </a:solidFill>
                <a:latin typeface="Handlee"/>
                <a:ea typeface="Handlee"/>
                <a:cs typeface="Handlee"/>
                <a:sym typeface="Handlee"/>
              </a:rPr>
              <a:t>VIVIMOS, AMAMOS, PERDONAMOS PERO NUNCA NOS RENDIMOS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071539" y="2202724"/>
            <a:ext cx="3276186" cy="22978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" sz="2000" dirty="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NUNCA TE CANSES DE AYUDAR A LOS DEMÁS, PORQUE ESAS PEQUEÑAS COSAS OCUPAN LAS PARTES MÁS GRANDES DE SUS CORAZONES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5210150" y="988725"/>
            <a:ext cx="2177399" cy="1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" sz="1800" b="1" dirty="0">
                <a:solidFill>
                  <a:srgbClr val="00FF00"/>
                </a:solidFill>
                <a:latin typeface="Orbitron"/>
                <a:ea typeface="Orbitron"/>
                <a:cs typeface="Orbitron"/>
                <a:sym typeface="Orbitron"/>
              </a:rPr>
              <a:t>NO HAY AMOR SIN PERDÓN, Y NO HAY PERDÓN SIN AMOR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33325" y="4465850"/>
            <a:ext cx="8653500" cy="67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57158" y="1200150"/>
            <a:ext cx="8329642" cy="3943350"/>
          </a:xfrm>
          <a:prstGeom prst="rect">
            <a:avLst/>
          </a:prstGeom>
          <a:ln w="381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b="1" dirty="0">
                <a:latin typeface="Andalus" pitchFamily="18" charset="-78"/>
                <a:ea typeface="Lobster"/>
                <a:cs typeface="Andalus" pitchFamily="18" charset="-78"/>
                <a:sym typeface="Lobster"/>
              </a:rPr>
              <a:t>Las miradas de Jesús de compasión tratan de ponerse en el lugar del otro de ayudar al necesitado y sufrir con el que sufre. </a:t>
            </a:r>
            <a:r>
              <a:rPr lang="es" b="1" dirty="0" smtClean="0">
                <a:latin typeface="Andalus" pitchFamily="18" charset="-78"/>
                <a:ea typeface="Lobster"/>
                <a:cs typeface="Andalus" pitchFamily="18" charset="-78"/>
                <a:sym typeface="Lobster"/>
              </a:rPr>
              <a:t>También de tratar a los demás como quieres que</a:t>
            </a:r>
          </a:p>
          <a:p>
            <a:pPr lvl="0" rtl="0">
              <a:buNone/>
            </a:pPr>
            <a:r>
              <a:rPr lang="es" b="1" dirty="0" smtClean="0">
                <a:latin typeface="Andalus" pitchFamily="18" charset="-78"/>
                <a:ea typeface="Lobster"/>
                <a:cs typeface="Andalus" pitchFamily="18" charset="-78"/>
                <a:sym typeface="Lobster"/>
              </a:rPr>
              <a:t>                           te traten a ti.</a:t>
            </a:r>
            <a:endParaRPr lang="es" b="1" dirty="0">
              <a:latin typeface="Andalus" pitchFamily="18" charset="-78"/>
              <a:ea typeface="Lobster"/>
              <a:cs typeface="Andalus" pitchFamily="18" charset="-78"/>
              <a:sym typeface="Lobster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14414" y="3286130"/>
            <a:ext cx="1500198" cy="1647774"/>
          </a:xfrm>
          <a:prstGeom prst="rect">
            <a:avLst/>
          </a:prstGeom>
        </p:spPr>
      </p:pic>
      <p:sp>
        <p:nvSpPr>
          <p:cNvPr id="56" name="Shape 56"/>
          <p:cNvSpPr/>
          <p:nvPr/>
        </p:nvSpPr>
        <p:spPr>
          <a:xfrm>
            <a:off x="1000100" y="3068700"/>
            <a:ext cx="1985699" cy="20748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43636" y="3357568"/>
            <a:ext cx="2136275" cy="1441449"/>
          </a:xfrm>
          <a:prstGeom prst="rect">
            <a:avLst/>
          </a:prstGeom>
        </p:spPr>
      </p:pic>
      <p:sp>
        <p:nvSpPr>
          <p:cNvPr id="58" name="Shape 58"/>
          <p:cNvSpPr/>
          <p:nvPr/>
        </p:nvSpPr>
        <p:spPr>
          <a:xfrm>
            <a:off x="5929322" y="3214692"/>
            <a:ext cx="2416799" cy="16479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570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 sz="3800" dirty="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MIRADAS DE COMPASIÓN</a:t>
            </a: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6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buNone/>
            </a:pPr>
            <a:r>
              <a:rPr lang="es" dirty="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 MIRADAS DE REFLEXIÓN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Valiente no es quien no tiene miedo,</a:t>
            </a:r>
          </a:p>
          <a:p>
            <a:pPr lvl="0" rtl="0">
              <a:buNone/>
            </a:pPr>
            <a:r>
              <a:rPr lang="es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sino el que logra conquistar sus temores</a:t>
            </a:r>
            <a:r>
              <a:rPr lang="es" b="1" dirty="0">
                <a:solidFill>
                  <a:srgbClr val="FF99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b="1" dirty="0">
                <a:solidFill>
                  <a:srgbClr val="FF0000"/>
                </a:solidFill>
              </a:rPr>
              <a:t>Un ganador es un soñador que nunca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b="1" dirty="0">
                <a:solidFill>
                  <a:srgbClr val="FF0000"/>
                </a:solidFill>
              </a:rPr>
              <a:t>se da por vencido.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b="1" dirty="0">
                <a:solidFill>
                  <a:srgbClr val="FF9900"/>
                </a:solidFill>
              </a:rPr>
              <a:t>Aquel que no ha fracasado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b="1" dirty="0">
                <a:solidFill>
                  <a:srgbClr val="FF9900"/>
                </a:solidFill>
              </a:rPr>
              <a:t>nunca, es que no ha intentado nada.</a:t>
            </a:r>
          </a:p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572396" y="3357568"/>
            <a:ext cx="1277525" cy="1593750"/>
          </a:xfrm>
          <a:prstGeom prst="rect">
            <a:avLst/>
          </a:prstGeom>
        </p:spPr>
      </p:pic>
      <p:sp>
        <p:nvSpPr>
          <p:cNvPr id="67" name="Shape 67"/>
          <p:cNvSpPr/>
          <p:nvPr/>
        </p:nvSpPr>
        <p:spPr>
          <a:xfrm>
            <a:off x="7358082" y="3150900"/>
            <a:ext cx="1605299" cy="19926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538775" y="480674"/>
            <a:ext cx="1605299" cy="1132349"/>
          </a:xfrm>
          <a:prstGeom prst="rect">
            <a:avLst/>
          </a:prstGeom>
        </p:spPr>
      </p:pic>
      <p:sp>
        <p:nvSpPr>
          <p:cNvPr id="69" name="Shape 69"/>
          <p:cNvSpPr/>
          <p:nvPr/>
        </p:nvSpPr>
        <p:spPr>
          <a:xfrm>
            <a:off x="7381875" y="285750"/>
            <a:ext cx="1762200" cy="1522199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726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s" sz="4000" dirty="0"/>
              <a:t>       </a:t>
            </a:r>
            <a:r>
              <a:rPr lang="es" sz="4000" dirty="0">
                <a:solidFill>
                  <a:schemeClr val="accent5"/>
                </a:solidFill>
              </a:rPr>
              <a:t>  </a:t>
            </a:r>
            <a:r>
              <a:rPr lang="es" sz="4000" dirty="0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   Mirada de </a:t>
            </a:r>
            <a:r>
              <a:rPr lang="es" sz="4000" dirty="0" smtClean="0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ILUSIÓN</a:t>
            </a:r>
            <a:endParaRPr lang="es" sz="4000" dirty="0">
              <a:solidFill>
                <a:srgbClr val="FFFFFF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033525"/>
            <a:ext cx="8229600" cy="39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sz="3200" b="1" dirty="0">
                <a:solidFill>
                  <a:srgbClr val="00FF00"/>
                </a:solidFill>
                <a:latin typeface="Arial Narrow" pitchFamily="34" charset="0"/>
                <a:ea typeface="Crafty Girls"/>
                <a:cs typeface="Crafty Girls"/>
                <a:sym typeface="Crafty Girls"/>
              </a:rPr>
              <a:t>Sin la ilusión el mundo no sería nada</a:t>
            </a:r>
          </a:p>
          <a:p>
            <a:endParaRPr>
              <a:latin typeface="Arial Narrow" pitchFamily="34" charset="0"/>
            </a:endParaRPr>
          </a:p>
          <a:p>
            <a:pPr lvl="0" rtl="0">
              <a:buNone/>
            </a:pPr>
            <a:r>
              <a:rPr lang="es" sz="3200" dirty="0">
                <a:solidFill>
                  <a:srgbClr val="FF0000"/>
                </a:solidFill>
                <a:latin typeface="Arial Narrow" pitchFamily="34" charset="0"/>
                <a:ea typeface="Electrolize"/>
                <a:cs typeface="Electrolize"/>
                <a:sym typeface="Electrolize"/>
              </a:rPr>
              <a:t>Despierta cada mañana con una ilusión para ese día</a:t>
            </a:r>
          </a:p>
          <a:p>
            <a:endParaRPr>
              <a:latin typeface="Arial Narrow" pitchFamily="34" charset="0"/>
            </a:endParaRPr>
          </a:p>
          <a:p>
            <a:pPr lvl="0" rtl="0">
              <a:buNone/>
            </a:pPr>
            <a:r>
              <a:rPr lang="es" sz="3200" dirty="0">
                <a:solidFill>
                  <a:srgbClr val="00FFFF"/>
                </a:solidFill>
                <a:latin typeface="Arial Narrow" pitchFamily="34" charset="0"/>
                <a:ea typeface="Leckerli One"/>
                <a:cs typeface="Leckerli One"/>
                <a:sym typeface="Leckerli One"/>
              </a:rPr>
              <a:t>La mayor ilusión que puedes tener en la vida es seguir teniendo ilusiones</a:t>
            </a:r>
          </a:p>
          <a:p>
            <a:pPr lvl="0" rtl="0">
              <a:buNone/>
            </a:pPr>
            <a:r>
              <a:rPr lang="es" dirty="0"/>
              <a:t> </a:t>
            </a:r>
          </a:p>
          <a:p>
            <a:endParaRPr/>
          </a:p>
        </p:txBody>
      </p:sp>
    </p:spTree>
  </p:cSld>
  <p:clrMapOvr>
    <a:masterClrMapping/>
  </p:clrMapOvr>
  <p:transition spd="slow" advTm="2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dirty="0">
                <a:solidFill>
                  <a:srgbClr val="0000FF"/>
                </a:solidFill>
                <a:latin typeface="Crafty Girls"/>
                <a:ea typeface="Crafty Girls"/>
                <a:cs typeface="Crafty Girls"/>
                <a:sym typeface="Crafty Girls"/>
              </a:rPr>
              <a:t>Mirada de Esperanza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24175" y="966125"/>
            <a:ext cx="8362499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Jesús mira a Lázaro con </a:t>
            </a:r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una mirada de Esperanza,</a:t>
            </a:r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porque le tenía mucho cariño.</a:t>
            </a:r>
          </a:p>
          <a:p>
            <a:endParaRPr/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Jesús mira con esperanza al pobre</a:t>
            </a:r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ciego y le devuelve la vista. Aquí, </a:t>
            </a:r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el hombre renueva su fe y sigue </a:t>
            </a:r>
          </a:p>
          <a:p>
            <a:pPr lvl="0" rtl="0">
              <a:buNone/>
            </a:pPr>
            <a:r>
              <a:rPr lang="es" sz="2800" dirty="0">
                <a:solidFill>
                  <a:srgbClr val="00FF00"/>
                </a:solidFill>
              </a:rPr>
              <a:t>a Jesús.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04586"/>
            <a:ext cx="1908275" cy="1060163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836150" y="966125"/>
            <a:ext cx="2850524" cy="2137900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298599" y="2995975"/>
            <a:ext cx="2616125" cy="1976650"/>
          </a:xfrm>
          <a:prstGeom prst="rect">
            <a:avLst/>
          </a:prstGeom>
        </p:spPr>
      </p:pic>
    </p:spTree>
  </p:cSld>
  <p:clrMapOvr>
    <a:masterClrMapping/>
  </p:clrMapOvr>
  <p:transition spd="slow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dirty="0">
                <a:solidFill>
                  <a:srgbClr val="00FF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MIRADAS DE FELICIDAD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1825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dirty="0">
                <a:latin typeface="Calligraffitti"/>
                <a:ea typeface="Calligraffitti"/>
                <a:cs typeface="Calligraffitti"/>
                <a:sym typeface="Calligraffitti"/>
              </a:rPr>
              <a:t>Felicidad no es hacer lo que uno quiere sino querer lo que uno hace.</a:t>
            </a:r>
          </a:p>
          <a:p>
            <a:pPr lvl="0" rtl="0">
              <a:buNone/>
            </a:pPr>
            <a:r>
              <a:rPr lang="es" dirty="0">
                <a:latin typeface="Calligraffitti"/>
                <a:ea typeface="Calligraffitti"/>
                <a:cs typeface="Calligraffitti"/>
                <a:sym typeface="Calligraffitti"/>
              </a:rPr>
              <a:t>Mi felicidad consiste en que sé apreciar lo </a:t>
            </a:r>
            <a:r>
              <a:rPr lang="es" dirty="0" smtClean="0">
                <a:latin typeface="Calligraffitti"/>
                <a:ea typeface="Calligraffitti"/>
                <a:cs typeface="Calligraffitti"/>
                <a:sym typeface="Calligraffitti"/>
              </a:rPr>
              <a:t>que tengo </a:t>
            </a:r>
            <a:r>
              <a:rPr lang="es" dirty="0">
                <a:latin typeface="Calligraffitti"/>
                <a:ea typeface="Calligraffitti"/>
                <a:cs typeface="Calligraffitti"/>
                <a:sym typeface="Calligraffitti"/>
              </a:rPr>
              <a:t>y no deseo con exceso lo que </a:t>
            </a:r>
            <a:r>
              <a:rPr lang="es" dirty="0" smtClean="0">
                <a:latin typeface="Calligraffitti"/>
                <a:ea typeface="Calligraffitti"/>
                <a:cs typeface="Calligraffitti"/>
                <a:sym typeface="Calligraffitti"/>
              </a:rPr>
              <a:t>no</a:t>
            </a:r>
          </a:p>
          <a:p>
            <a:pPr lvl="0" rtl="0">
              <a:buNone/>
            </a:pPr>
            <a:r>
              <a:rPr lang="es" dirty="0" smtClean="0">
                <a:latin typeface="Calligraffitti"/>
                <a:ea typeface="Calligraffitti"/>
                <a:cs typeface="Calligraffitti"/>
                <a:sym typeface="Calligraffitti"/>
              </a:rPr>
              <a:t>                           tengo.</a:t>
            </a:r>
            <a:endParaRPr lang="es" dirty="0"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7158" y="3357568"/>
            <a:ext cx="2071702" cy="1483374"/>
          </a:xfrm>
          <a:prstGeom prst="rect">
            <a:avLst/>
          </a:prstGeom>
        </p:spPr>
      </p:pic>
      <p:sp>
        <p:nvSpPr>
          <p:cNvPr id="92" name="Shape 92"/>
          <p:cNvSpPr/>
          <p:nvPr/>
        </p:nvSpPr>
        <p:spPr>
          <a:xfrm>
            <a:off x="214282" y="3214692"/>
            <a:ext cx="2452499" cy="18096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>
            <a:hlinkClick r:id="rId5"/>
          </p:cNvPr>
          <p:cNvSpPr/>
          <p:nvPr/>
        </p:nvSpPr>
        <p:spPr>
          <a:xfrm>
            <a:off x="5441150" y="3300825"/>
            <a:ext cx="2329682" cy="17472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6575" y="205975"/>
            <a:ext cx="833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s" dirty="0">
                <a:solidFill>
                  <a:srgbClr val="9900FF"/>
                </a:solidFill>
              </a:rPr>
              <a:t> </a:t>
            </a:r>
            <a:r>
              <a:rPr lang="es" dirty="0">
                <a:solidFill>
                  <a:srgbClr val="9900FF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 CÓMO DEBEMOS MIRAR  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sz="3300" b="1" dirty="0">
                <a:solidFill>
                  <a:srgbClr val="741B47"/>
                </a:solidFill>
                <a:latin typeface="Agency FB" pitchFamily="34" charset="0"/>
                <a:ea typeface="Shadows Into Light"/>
                <a:cs typeface="Shadows Into Light"/>
                <a:sym typeface="Shadows Into Light"/>
              </a:rPr>
              <a:t>Mira a las personas con cariño, para que ellas te miran con dulzura a tí.</a:t>
            </a:r>
          </a:p>
          <a:p>
            <a:endParaRPr sz="3300">
              <a:latin typeface="Agency FB" pitchFamily="34" charset="0"/>
            </a:endParaRPr>
          </a:p>
          <a:p>
            <a:pPr>
              <a:buNone/>
            </a:pPr>
            <a:r>
              <a:rPr lang="es" sz="3300" b="1" dirty="0">
                <a:solidFill>
                  <a:srgbClr val="FF00FF"/>
                </a:solidFill>
                <a:latin typeface="Agency FB" pitchFamily="34" charset="0"/>
                <a:ea typeface="Dancing Script"/>
                <a:cs typeface="Dancing Script"/>
                <a:sym typeface="Dancing Script"/>
              </a:rPr>
              <a:t>Si en el trayecto resbalas o caes, no te preocupes… sacúdete y continúa tu camino, y mira siempre con una mirada de compromiso contigo mismo para alcanzar tu objetivo siempre y cuando quieras.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000" y="97250"/>
            <a:ext cx="1659900" cy="1243175"/>
          </a:xfrm>
          <a:prstGeom prst="rect">
            <a:avLst/>
          </a:prstGeom>
        </p:spPr>
      </p:pic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599</Words>
  <PresentationFormat>Presentación en pantalla (16:9)</PresentationFormat>
  <Paragraphs>79</Paragraphs>
  <Slides>16</Slides>
  <Notes>16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simple-light</vt:lpstr>
      <vt:lpstr> Las miradas de Jesús</vt:lpstr>
      <vt:lpstr>Tipos de Miradas</vt:lpstr>
      <vt:lpstr>AMOR</vt:lpstr>
      <vt:lpstr>MIRADAS DE COMPASIÓN</vt:lpstr>
      <vt:lpstr>       MIRADAS DE REFLEXIÓN</vt:lpstr>
      <vt:lpstr>            Mirada de ILUSIÓN</vt:lpstr>
      <vt:lpstr>Mirada de Esperanza</vt:lpstr>
      <vt:lpstr>MIRADAS DE FELICIDAD</vt:lpstr>
      <vt:lpstr>  CÓMO DEBEMOS MIRAR   </vt:lpstr>
      <vt:lpstr>Diapositiva 10</vt:lpstr>
      <vt:lpstr>Las distintas miradas de JESÚS</vt:lpstr>
      <vt:lpstr>Las distintas miradas de JESÚS</vt:lpstr>
      <vt:lpstr>Las distintas miradas de JESÚS</vt:lpstr>
      <vt:lpstr>Las distintas miradas de JESÚS</vt:lpstr>
      <vt:lpstr>Diapositiva 15</vt:lpstr>
      <vt:lpstr>FIN….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miradas de Jesús</dc:title>
  <dc:creator>rocio</dc:creator>
  <cp:lastModifiedBy>Rocío</cp:lastModifiedBy>
  <cp:revision>13</cp:revision>
  <dcterms:modified xsi:type="dcterms:W3CDTF">2014-02-16T22:48:23Z</dcterms:modified>
</cp:coreProperties>
</file>